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9" r:id="rId2"/>
    <p:sldId id="256" r:id="rId3"/>
    <p:sldId id="262" r:id="rId4"/>
    <p:sldId id="263" r:id="rId5"/>
    <p:sldId id="267" r:id="rId6"/>
    <p:sldId id="265" r:id="rId7"/>
    <p:sldId id="264" r:id="rId8"/>
    <p:sldId id="270" r:id="rId9"/>
    <p:sldId id="273" r:id="rId10"/>
    <p:sldId id="282" r:id="rId11"/>
    <p:sldId id="278" r:id="rId12"/>
    <p:sldId id="277" r:id="rId13"/>
    <p:sldId id="283" r:id="rId14"/>
    <p:sldId id="290" r:id="rId15"/>
    <p:sldId id="291" r:id="rId16"/>
    <p:sldId id="284" r:id="rId17"/>
    <p:sldId id="275" r:id="rId18"/>
    <p:sldId id="285" r:id="rId19"/>
    <p:sldId id="286" r:id="rId20"/>
    <p:sldId id="287" r:id="rId21"/>
    <p:sldId id="293" r:id="rId22"/>
    <p:sldId id="272" r:id="rId23"/>
    <p:sldId id="274" r:id="rId24"/>
    <p:sldId id="292" r:id="rId25"/>
    <p:sldId id="269" r:id="rId26"/>
    <p:sldId id="28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333"/>
    <a:srgbClr val="808080"/>
    <a:srgbClr val="D9BD93"/>
    <a:srgbClr val="83625B"/>
    <a:srgbClr val="F3D97A"/>
    <a:srgbClr val="344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7" autoAdjust="0"/>
    <p:restoredTop sz="84635" autoAdjust="0"/>
  </p:normalViewPr>
  <p:slideViewPr>
    <p:cSldViewPr showGuides="1">
      <p:cViewPr varScale="1">
        <p:scale>
          <a:sx n="72" d="100"/>
          <a:sy n="72" d="100"/>
        </p:scale>
        <p:origin x="1037" y="6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D2BAF-65FF-4379-A177-DE95482ED571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16066-AC08-4695-AD3D-688B20951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95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16066-AC08-4695-AD3D-688B20951C4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942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16066-AC08-4695-AD3D-688B20951C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431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16066-AC08-4695-AD3D-688B20951C4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029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16066-AC08-4695-AD3D-688B20951C4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16066-AC08-4695-AD3D-688B20951C4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1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4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32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97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9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5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4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37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854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2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3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5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1173-DC77-499D-90EB-DC8032663AC8}" type="datetimeFigureOut">
              <a:rPr lang="ko-KR" altLang="en-US" smtClean="0"/>
              <a:t>2020-10-15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E515D-892C-4B8D-9338-EB8965F446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4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218D6EC-F44D-4E69-A430-59F5B8B17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43B105-F6E8-4920-A1AA-84378C6DA8C6}"/>
              </a:ext>
            </a:extLst>
          </p:cNvPr>
          <p:cNvSpPr/>
          <p:nvPr/>
        </p:nvSpPr>
        <p:spPr>
          <a:xfrm>
            <a:off x="5375919" y="2636912"/>
            <a:ext cx="6816080" cy="2664296"/>
          </a:xfrm>
          <a:prstGeom prst="rect">
            <a:avLst/>
          </a:prstGeom>
          <a:solidFill>
            <a:srgbClr val="353333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853E1-2B95-448D-BE84-5C0ACAD723DF}"/>
              </a:ext>
            </a:extLst>
          </p:cNvPr>
          <p:cNvSpPr txBox="1"/>
          <p:nvPr/>
        </p:nvSpPr>
        <p:spPr>
          <a:xfrm>
            <a:off x="5447928" y="3284984"/>
            <a:ext cx="6696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CNN</a:t>
            </a:r>
            <a:r>
              <a:rPr lang="ko-KR" altLang="en-US" sz="40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이용한 </a:t>
            </a:r>
            <a:br>
              <a:rPr lang="en-US" altLang="ko-KR" sz="40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40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음식사진 분류 및 칼로리 도출</a:t>
            </a:r>
            <a:endParaRPr lang="ko-KR" altLang="en-US" sz="40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EEED23-4BAD-4E7C-A986-7A01CF3DE33E}"/>
              </a:ext>
            </a:extLst>
          </p:cNvPr>
          <p:cNvSpPr/>
          <p:nvPr/>
        </p:nvSpPr>
        <p:spPr>
          <a:xfrm>
            <a:off x="6019501" y="53610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dirty="0">
                <a:ea typeface="a옛날사진관2" panose="02020600000000000000" pitchFamily="18" charset="-127"/>
              </a:rPr>
              <a:t>Classification of Food Photographs and Deduction of Calories Using CNN(Convolution Neural Network) </a:t>
            </a:r>
            <a:endParaRPr lang="ko-KR" altLang="en-US" dirty="0"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63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0BD848-C9EE-4E6D-9C82-61FEF4268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7"/>
          <a:stretch/>
        </p:blipFill>
        <p:spPr>
          <a:xfrm>
            <a:off x="3071664" y="2499491"/>
            <a:ext cx="8269079" cy="3911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03210A-8D1D-4522-8470-7B14F7631749}"/>
              </a:ext>
            </a:extLst>
          </p:cNvPr>
          <p:cNvSpPr txBox="1"/>
          <p:nvPr/>
        </p:nvSpPr>
        <p:spPr>
          <a:xfrm>
            <a:off x="2839657" y="1458360"/>
            <a:ext cx="5056192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1) </a:t>
            </a:r>
            <a:r>
              <a:rPr lang="ko-KR" altLang="en-US" b="1" dirty="0"/>
              <a:t>음식종류 선정 및 데이터 수집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네이버 클라우드를 통해 수집된 이미지 공유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300A92B-7757-4DDF-AB29-FCCE62B157B4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401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39657" y="1458360"/>
            <a:ext cx="7579319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1) </a:t>
            </a:r>
            <a:r>
              <a:rPr lang="ko-KR" altLang="en-US" b="1" dirty="0"/>
              <a:t>음식종류 선정 및 데이터 수집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처음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개 종류의 음식을 선정하여 </a:t>
            </a:r>
            <a:r>
              <a:rPr lang="en-US" altLang="ko-KR" dirty="0">
                <a:sym typeface="Wingdings" panose="05000000000000000000" pitchFamily="2" charset="2"/>
              </a:rPr>
              <a:t>7:3</a:t>
            </a:r>
            <a:r>
              <a:rPr lang="ko-KR" altLang="en-US" dirty="0">
                <a:sym typeface="Wingdings" panose="05000000000000000000" pitchFamily="2" charset="2"/>
              </a:rPr>
              <a:t>비율로 훈련셋과 검증셋을 나눔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A0B14B-DE8D-4CDE-8B41-B955A080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2492896"/>
            <a:ext cx="3631488" cy="3425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00845E-C1A9-4D99-8E90-4ABBE3A861CD}"/>
              </a:ext>
            </a:extLst>
          </p:cNvPr>
          <p:cNvSpPr txBox="1"/>
          <p:nvPr/>
        </p:nvSpPr>
        <p:spPr>
          <a:xfrm>
            <a:off x="4079776" y="5914031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1,962</a:t>
            </a:r>
            <a:r>
              <a:rPr lang="ko-KR" altLang="en-US" dirty="0"/>
              <a:t>개 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F92C2-E5EC-42AA-8A1B-070E6465E0C3}"/>
              </a:ext>
            </a:extLst>
          </p:cNvPr>
          <p:cNvSpPr txBox="1"/>
          <p:nvPr/>
        </p:nvSpPr>
        <p:spPr>
          <a:xfrm>
            <a:off x="7879020" y="3028890"/>
            <a:ext cx="122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</a:rPr>
              <a:t>Train set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4913B-7B5F-4164-849C-CC43E4B1BBED}"/>
              </a:ext>
            </a:extLst>
          </p:cNvPr>
          <p:cNvSpPr txBox="1"/>
          <p:nvPr/>
        </p:nvSpPr>
        <p:spPr>
          <a:xfrm>
            <a:off x="7925259" y="4581128"/>
            <a:ext cx="168411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Validation set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3E2C795-C00A-4937-98FC-53E63586EF87}"/>
              </a:ext>
            </a:extLst>
          </p:cNvPr>
          <p:cNvCxnSpPr>
            <a:cxnSpLocks/>
          </p:cNvCxnSpPr>
          <p:nvPr/>
        </p:nvCxnSpPr>
        <p:spPr>
          <a:xfrm flipV="1">
            <a:off x="7046090" y="3429000"/>
            <a:ext cx="706094" cy="30027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8EF0DB-6227-44F8-BDDB-5B4750D8CF26}"/>
              </a:ext>
            </a:extLst>
          </p:cNvPr>
          <p:cNvCxnSpPr>
            <a:cxnSpLocks/>
          </p:cNvCxnSpPr>
          <p:nvPr/>
        </p:nvCxnSpPr>
        <p:spPr>
          <a:xfrm>
            <a:off x="7053585" y="4433593"/>
            <a:ext cx="698599" cy="323533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F25DD3-74FE-48AC-B558-2502FC9BC99B}"/>
              </a:ext>
            </a:extLst>
          </p:cNvPr>
          <p:cNvSpPr txBox="1"/>
          <p:nvPr/>
        </p:nvSpPr>
        <p:spPr>
          <a:xfrm>
            <a:off x="7890922" y="3429168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1,373</a:t>
            </a:r>
            <a:r>
              <a:rPr lang="ko-KR" altLang="en-US" dirty="0"/>
              <a:t>개 이미지</a:t>
            </a:r>
            <a:r>
              <a:rPr lang="en-US" altLang="ko-KR" dirty="0"/>
              <a:t>(70%)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58F0B-9A5A-461E-9E89-1CF87D735351}"/>
              </a:ext>
            </a:extLst>
          </p:cNvPr>
          <p:cNvSpPr txBox="1"/>
          <p:nvPr/>
        </p:nvSpPr>
        <p:spPr>
          <a:xfrm>
            <a:off x="7938171" y="4938557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589</a:t>
            </a:r>
            <a:r>
              <a:rPr lang="ko-KR" altLang="en-US" dirty="0"/>
              <a:t>개 이미지</a:t>
            </a:r>
            <a:r>
              <a:rPr lang="en-US" altLang="ko-KR" dirty="0"/>
              <a:t>(30%)</a:t>
            </a:r>
            <a:endParaRPr lang="ko-KR" alt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D331CF9-3132-49F6-B15B-79AF4E62A091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52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55640" y="1484784"/>
            <a:ext cx="94448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2) </a:t>
            </a:r>
            <a:r>
              <a:rPr lang="ko-KR" altLang="en-US" b="1" dirty="0"/>
              <a:t>학습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34A84B-7329-4176-BB6D-BBFE1343F309}"/>
              </a:ext>
            </a:extLst>
          </p:cNvPr>
          <p:cNvSpPr/>
          <p:nvPr/>
        </p:nvSpPr>
        <p:spPr>
          <a:xfrm>
            <a:off x="5735960" y="6237312"/>
            <a:ext cx="21980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/>
              <a:t>정확도 </a:t>
            </a:r>
            <a:r>
              <a:rPr lang="en-US" altLang="ko-KR" sz="2000" dirty="0"/>
              <a:t>0.8115</a:t>
            </a:r>
            <a:endParaRPr lang="ko-KR" altLang="en-US" sz="20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9F541E5-53AC-428A-969F-E8163734DDBE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B13EA-A560-4E19-897A-23E0C8B75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6" y="2332405"/>
            <a:ext cx="7332012" cy="37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22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55640" y="1484784"/>
            <a:ext cx="117532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3) </a:t>
            </a:r>
            <a:r>
              <a:rPr lang="ko-KR" altLang="en-US" b="1" dirty="0"/>
              <a:t>테스트</a:t>
            </a:r>
            <a:endParaRPr lang="en-US" altLang="ko-KR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74EE98-73B3-4E04-9DC5-0A0F0D786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95" y="2708448"/>
            <a:ext cx="4311629" cy="20659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11353E-49C9-4666-8E08-C87E2B765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53" y="2204864"/>
            <a:ext cx="4978745" cy="4254425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37B01E4-A034-4F69-87F0-91A9CA683DFA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477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55640" y="1484784"/>
            <a:ext cx="22653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4) </a:t>
            </a:r>
            <a:r>
              <a:rPr lang="ko-KR" altLang="en-US" b="1" dirty="0"/>
              <a:t>지적사항</a:t>
            </a:r>
            <a:r>
              <a:rPr lang="en-US" altLang="ko-KR" b="1" dirty="0"/>
              <a:t>(</a:t>
            </a:r>
            <a:r>
              <a:rPr lang="ko-KR" altLang="en-US" b="1" dirty="0"/>
              <a:t>문제점</a:t>
            </a:r>
            <a:r>
              <a:rPr lang="en-US" altLang="ko-KR" b="1" dirty="0"/>
              <a:t>)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37B01E4-A034-4F69-87F0-91A9CA683DFA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9449F1-55E7-4288-9587-7CEF4ADF5D02}"/>
              </a:ext>
            </a:extLst>
          </p:cNvPr>
          <p:cNvGrpSpPr/>
          <p:nvPr/>
        </p:nvGrpSpPr>
        <p:grpSpPr>
          <a:xfrm>
            <a:off x="2999656" y="2276872"/>
            <a:ext cx="3945175" cy="1950490"/>
            <a:chOff x="3947838" y="2130219"/>
            <a:chExt cx="7461489" cy="42573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5D06FCA-8684-4808-889B-4A3F88943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0" b="-1"/>
            <a:stretch/>
          </p:blipFill>
          <p:spPr>
            <a:xfrm>
              <a:off x="3947838" y="2130219"/>
              <a:ext cx="3517119" cy="207730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A95CD3D-46C6-4702-A499-11383AD44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1" r="-2" b="4698"/>
            <a:stretch/>
          </p:blipFill>
          <p:spPr>
            <a:xfrm>
              <a:off x="7871982" y="2132856"/>
              <a:ext cx="3537345" cy="2077307"/>
            </a:xfrm>
            <a:prstGeom prst="rect">
              <a:avLst/>
            </a:prstGeom>
          </p:spPr>
        </p:pic>
        <p:pic>
          <p:nvPicPr>
            <p:cNvPr id="17" name="그림 16" descr="음식, 그릇이(가) 표시된 사진&#10;&#10;자동 생성된 설명">
              <a:extLst>
                <a:ext uri="{FF2B5EF4-FFF2-40B4-BE49-F238E27FC236}">
                  <a16:creationId xmlns:a16="http://schemas.microsoft.com/office/drawing/2014/main" id="{731CE201-877E-4878-8B7D-A8CDA6CA4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46" r="1" b="12485"/>
            <a:stretch/>
          </p:blipFill>
          <p:spPr>
            <a:xfrm>
              <a:off x="7848021" y="4403943"/>
              <a:ext cx="3517120" cy="1983659"/>
            </a:xfrm>
            <a:prstGeom prst="rect">
              <a:avLst/>
            </a:prstGeom>
          </p:spPr>
        </p:pic>
        <p:pic>
          <p:nvPicPr>
            <p:cNvPr id="5" name="그림 4" descr="음식, 그릇, 실내, 앉아있는이(가) 표시된 사진&#10;&#10;자동 생성된 설명">
              <a:extLst>
                <a:ext uri="{FF2B5EF4-FFF2-40B4-BE49-F238E27FC236}">
                  <a16:creationId xmlns:a16="http://schemas.microsoft.com/office/drawing/2014/main" id="{289B868E-3996-4840-AB8E-4C4833C52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961" y="4403943"/>
              <a:ext cx="3517120" cy="1983659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CC7F74-962E-4C15-912C-D2C23198DCE8}"/>
              </a:ext>
            </a:extLst>
          </p:cNvPr>
          <p:cNvSpPr/>
          <p:nvPr/>
        </p:nvSpPr>
        <p:spPr>
          <a:xfrm>
            <a:off x="2855640" y="4581128"/>
            <a:ext cx="900100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음식사진의 각도나 거리</a:t>
            </a:r>
            <a:r>
              <a:rPr lang="en-US" altLang="ko-KR" dirty="0"/>
              <a:t>, </a:t>
            </a:r>
            <a:r>
              <a:rPr lang="ko-KR" altLang="en-US" dirty="0"/>
              <a:t>실제음식의 중량차이에 따라 검증데이터의 정확한 칼로리를 계측하는데 한계가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8010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55640" y="1484784"/>
            <a:ext cx="24288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4) </a:t>
            </a:r>
            <a:r>
              <a:rPr lang="ko-KR" altLang="en-US" b="1" dirty="0"/>
              <a:t>해결책 </a:t>
            </a:r>
            <a:r>
              <a:rPr lang="en-US" altLang="ko-KR" b="1" dirty="0"/>
              <a:t>(</a:t>
            </a:r>
            <a:r>
              <a:rPr lang="ko-KR" altLang="en-US" b="1" dirty="0"/>
              <a:t>어플 제작</a:t>
            </a:r>
            <a:r>
              <a:rPr lang="en-US" altLang="ko-KR" b="1" dirty="0"/>
              <a:t>)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37B01E4-A034-4F69-87F0-91A9CA683DFA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1D5479E-D3EA-4AFF-AE66-AFDACE574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58" y="2331054"/>
            <a:ext cx="2135560" cy="416813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46334FD-C07E-4E0C-BA25-40D837F2C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57" y="2314827"/>
            <a:ext cx="2391137" cy="442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38AE00-3ECA-4F07-B9AC-44BADF3888B4}"/>
              </a:ext>
            </a:extLst>
          </p:cNvPr>
          <p:cNvSpPr txBox="1"/>
          <p:nvPr/>
        </p:nvSpPr>
        <p:spPr>
          <a:xfrm>
            <a:off x="7486400" y="2236222"/>
            <a:ext cx="437024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다른 분석 방법을 사용해보려 하였으나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객체탐지를 실시하는데 있어 이해가 </a:t>
            </a:r>
            <a:endParaRPr lang="en-US" altLang="ko-KR" sz="1600" dirty="0"/>
          </a:p>
          <a:p>
            <a:r>
              <a:rPr lang="en-US" altLang="ko-KR" sz="1600" dirty="0"/>
              <a:t>    </a:t>
            </a:r>
            <a:r>
              <a:rPr lang="ko-KR" altLang="en-US" sz="1600" dirty="0"/>
              <a:t>부족하여 한계가 있었음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따라서 </a:t>
            </a:r>
            <a:r>
              <a:rPr lang="en-US" altLang="ko-KR" sz="1600" dirty="0"/>
              <a:t>UI</a:t>
            </a:r>
            <a:r>
              <a:rPr lang="ko-KR" altLang="en-US" sz="1600" dirty="0"/>
              <a:t>에서 사용자가 직접 자신이 먹은 양을 입력하고</a:t>
            </a:r>
            <a:r>
              <a:rPr lang="en-US" altLang="ko-KR" sz="1600" dirty="0"/>
              <a:t> </a:t>
            </a:r>
            <a:r>
              <a:rPr lang="ko-KR" altLang="en-US" sz="1600" dirty="0"/>
              <a:t>입력된 양에 따른 해당 음식의</a:t>
            </a:r>
            <a:r>
              <a:rPr lang="en-US" altLang="ko-KR" sz="1600" dirty="0"/>
              <a:t> </a:t>
            </a:r>
            <a:r>
              <a:rPr lang="ko-KR" altLang="en-US" sz="1600" dirty="0"/>
              <a:t>칼로리를 제공하는</a:t>
            </a:r>
            <a:r>
              <a:rPr lang="en-US" altLang="ko-KR" sz="1600" dirty="0"/>
              <a:t> </a:t>
            </a:r>
            <a:r>
              <a:rPr lang="ko-KR" altLang="en-US" sz="1600" dirty="0"/>
              <a:t>방식으로 문제 해결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어플 제작 단계에서 사용자에게 직접</a:t>
            </a:r>
            <a:endParaRPr lang="en-US" altLang="ko-KR" sz="1600" dirty="0"/>
          </a:p>
          <a:p>
            <a:r>
              <a:rPr lang="en-US" altLang="ko-KR" sz="1600" dirty="0"/>
              <a:t>     1</a:t>
            </a:r>
            <a:r>
              <a:rPr lang="ko-KR" altLang="en-US" sz="1600" dirty="0"/>
              <a:t>인분당 칼로리 및 영양소 정보를 제공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402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BAD94-43BD-4E65-89B4-00EBAED90E58}"/>
              </a:ext>
            </a:extLst>
          </p:cNvPr>
          <p:cNvSpPr txBox="1"/>
          <p:nvPr/>
        </p:nvSpPr>
        <p:spPr>
          <a:xfrm>
            <a:off x="5879976" y="2236222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~ 3) </a:t>
            </a:r>
            <a:r>
              <a:rPr lang="ko-KR" altLang="en-US" dirty="0"/>
              <a:t>과정 반복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F87C50-8734-406A-B4E5-9A25D60BF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3098354"/>
            <a:ext cx="2308186" cy="2308186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98C8333-B364-4438-9E5D-C91AFD51CDB1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253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39657" y="1458360"/>
            <a:ext cx="9302547" cy="1287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/>
              <a:t>음식종류 선정 및 데이터 수집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/>
              <a:t>학습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한 종류 씩 추가하며 정확도 관찰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개선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학습 이미지 크기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학습횟수</a:t>
            </a:r>
            <a:r>
              <a:rPr lang="en-US" altLang="ko-KR" dirty="0">
                <a:sym typeface="Wingdings" panose="05000000000000000000" pitchFamily="2" charset="2"/>
              </a:rPr>
              <a:t>/</a:t>
            </a:r>
            <a:r>
              <a:rPr lang="ko-KR" altLang="en-US" dirty="0">
                <a:sym typeface="Wingdings" panose="05000000000000000000" pitchFamily="2" charset="2"/>
              </a:rPr>
              <a:t>배치사이즈 조절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505B70-E3B3-4CC9-9A2F-3439694B30BA}"/>
              </a:ext>
            </a:extLst>
          </p:cNvPr>
          <p:cNvSpPr/>
          <p:nvPr/>
        </p:nvSpPr>
        <p:spPr>
          <a:xfrm>
            <a:off x="4538974" y="3400701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정확도 </a:t>
            </a:r>
            <a:r>
              <a:rPr lang="en-US" altLang="ko-KR" dirty="0"/>
              <a:t>0.8115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FE8330-5F59-48C9-9112-E57950BB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61" y="2941331"/>
            <a:ext cx="1613022" cy="13640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4EE966-E081-472D-B9BE-F7E610315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2893500"/>
            <a:ext cx="1400175" cy="1771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8337D4-76E7-40DD-AD7E-DFDAB028AA7A}"/>
              </a:ext>
            </a:extLst>
          </p:cNvPr>
          <p:cNvSpPr txBox="1"/>
          <p:nvPr/>
        </p:nvSpPr>
        <p:spPr>
          <a:xfrm>
            <a:off x="6974429" y="3818084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new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D9CB93-0139-4ED8-804F-E8E94B8F2CAC}"/>
              </a:ext>
            </a:extLst>
          </p:cNvPr>
          <p:cNvSpPr/>
          <p:nvPr/>
        </p:nvSpPr>
        <p:spPr>
          <a:xfrm>
            <a:off x="9210034" y="3409993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정확도 </a:t>
            </a:r>
            <a:r>
              <a:rPr lang="en-US" altLang="ko-KR" dirty="0"/>
              <a:t>0.7732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89EAEF-0312-4A1D-9EE5-D93C501B9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733" y="4605579"/>
            <a:ext cx="1752600" cy="1857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95FA1-9BEB-4EAD-B903-A1B0A54C25A5}"/>
              </a:ext>
            </a:extLst>
          </p:cNvPr>
          <p:cNvSpPr txBox="1"/>
          <p:nvPr/>
        </p:nvSpPr>
        <p:spPr>
          <a:xfrm>
            <a:off x="2624572" y="6093296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new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D42667-E920-4F17-A52C-AF53A668645F}"/>
              </a:ext>
            </a:extLst>
          </p:cNvPr>
          <p:cNvSpPr/>
          <p:nvPr/>
        </p:nvSpPr>
        <p:spPr>
          <a:xfrm>
            <a:off x="4689490" y="5288843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정확도 </a:t>
            </a:r>
            <a:r>
              <a:rPr lang="en-US" altLang="ko-KR" dirty="0"/>
              <a:t>0.7406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55D349-10EE-4874-BCD7-BDB66E356ABC}"/>
              </a:ext>
            </a:extLst>
          </p:cNvPr>
          <p:cNvCxnSpPr>
            <a:stCxn id="13" idx="3"/>
          </p:cNvCxnSpPr>
          <p:nvPr/>
        </p:nvCxnSpPr>
        <p:spPr>
          <a:xfrm>
            <a:off x="6224051" y="3585367"/>
            <a:ext cx="48319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D6245-B62D-44A1-A19B-92349129D63D}"/>
              </a:ext>
            </a:extLst>
          </p:cNvPr>
          <p:cNvCxnSpPr>
            <a:cxnSpLocks/>
          </p:cNvCxnSpPr>
          <p:nvPr/>
        </p:nvCxnSpPr>
        <p:spPr>
          <a:xfrm flipH="1">
            <a:off x="5993426" y="4391656"/>
            <a:ext cx="1041284" cy="4775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C9914793-3000-48FF-90F6-FFA646B0E5E7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076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39657" y="1458360"/>
            <a:ext cx="482536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/>
              <a:t>음식종류 선정 및 데이터 수집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/>
              <a:t>학습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각 종류별로 테스트셋에 넣어</a:t>
            </a:r>
            <a:r>
              <a:rPr lang="en-US" altLang="ko-KR" dirty="0"/>
              <a:t> </a:t>
            </a:r>
            <a:r>
              <a:rPr lang="ko-KR" altLang="en-US" dirty="0"/>
              <a:t>정확도 확인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02535-84D3-4CE2-A781-28AE670167C4}"/>
              </a:ext>
            </a:extLst>
          </p:cNvPr>
          <p:cNvSpPr txBox="1"/>
          <p:nvPr/>
        </p:nvSpPr>
        <p:spPr>
          <a:xfrm>
            <a:off x="6446203" y="2702973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…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2BFB0D-C963-45FF-8FE1-9562E394B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289"/>
          <a:stretch/>
        </p:blipFill>
        <p:spPr>
          <a:xfrm>
            <a:off x="3019278" y="3424625"/>
            <a:ext cx="1495425" cy="18110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C231EBA-D846-49F4-A2D0-2CDA7FE38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47"/>
          <a:stretch/>
        </p:blipFill>
        <p:spPr>
          <a:xfrm>
            <a:off x="4470715" y="3431446"/>
            <a:ext cx="1495425" cy="1539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B2049C-48E9-4DCD-8EDA-7F6B13D63E60}"/>
              </a:ext>
            </a:extLst>
          </p:cNvPr>
          <p:cNvSpPr txBox="1"/>
          <p:nvPr/>
        </p:nvSpPr>
        <p:spPr>
          <a:xfrm>
            <a:off x="3527235" y="5435932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정확도 </a:t>
            </a:r>
            <a:r>
              <a:rPr lang="en-US" altLang="ko-KR" dirty="0"/>
              <a:t>0.7182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0F2549-9FC1-4773-BA6C-887129A20CBE}"/>
              </a:ext>
            </a:extLst>
          </p:cNvPr>
          <p:cNvCxnSpPr/>
          <p:nvPr/>
        </p:nvCxnSpPr>
        <p:spPr>
          <a:xfrm>
            <a:off x="6334097" y="4032797"/>
            <a:ext cx="867948" cy="0"/>
          </a:xfrm>
          <a:prstGeom prst="straightConnector1">
            <a:avLst/>
          </a:prstGeom>
          <a:ln w="19050">
            <a:solidFill>
              <a:srgbClr val="35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ED556C1-BC2A-4B79-B27C-3D8341DA3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3300189"/>
            <a:ext cx="2057400" cy="2505075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10A5015-E15A-4D09-8F7D-4B60749131B7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966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39657" y="1458360"/>
            <a:ext cx="482536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/>
              <a:t>음식종류 선정 및 데이터 수집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/>
              <a:t>학습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각 종류별로 테스트셋에 넣어</a:t>
            </a:r>
            <a:r>
              <a:rPr lang="en-US" altLang="ko-KR" dirty="0"/>
              <a:t> </a:t>
            </a:r>
            <a:r>
              <a:rPr lang="ko-KR" altLang="en-US" dirty="0"/>
              <a:t>정확도 확인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53E8C7B9-5662-4170-A88E-D6CF8527F9B6}"/>
              </a:ext>
            </a:extLst>
          </p:cNvPr>
          <p:cNvSpPr txBox="1">
            <a:spLocks/>
          </p:cNvSpPr>
          <p:nvPr/>
        </p:nvSpPr>
        <p:spPr>
          <a:xfrm>
            <a:off x="2702103" y="2780929"/>
            <a:ext cx="6361185" cy="230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ko-KR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김치볶음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밥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63.8%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ko-KR" altLang="en-US" sz="1600" dirty="0" err="1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돈가스</a:t>
            </a:r>
            <a:r>
              <a: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44.6% (39.3%</a:t>
            </a:r>
            <a:r>
              <a: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떡볶이로 예측</a:t>
            </a:r>
            <a:r>
              <a:rPr lang="en-US" altLang="ko-KR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돌솥비빔밥 </a:t>
            </a:r>
            <a:r>
              <a:rPr lang="en-US" altLang="ko-KR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47% (14%</a:t>
            </a:r>
            <a:r>
              <a: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족발로</a:t>
            </a:r>
            <a:r>
              <a: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예측</a:t>
            </a:r>
            <a:r>
              <a:rPr lang="en-US" altLang="ko-KR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15%</a:t>
            </a:r>
            <a:r>
              <a: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김치볶음밥으로 예측</a:t>
            </a:r>
            <a:r>
              <a:rPr lang="en-US" altLang="ko-KR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떡볶이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96%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바나나우유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84.1%</a:t>
            </a:r>
          </a:p>
          <a:p>
            <a:pPr marL="0" indent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쌀국수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62.6%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0048B-D64E-48C8-9A02-66FE90687CC9}"/>
              </a:ext>
            </a:extLst>
          </p:cNvPr>
          <p:cNvSpPr/>
          <p:nvPr/>
        </p:nvSpPr>
        <p:spPr>
          <a:xfrm>
            <a:off x="8328248" y="2852936"/>
            <a:ext cx="6096000" cy="152586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육회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: 89.4%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족발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71.8%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짜장면 </a:t>
            </a:r>
            <a:r>
              <a:rPr lang="en-US" altLang="ko-KR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47.3% (27%</a:t>
            </a:r>
            <a:r>
              <a: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족발로</a:t>
            </a:r>
            <a:r>
              <a: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예측</a:t>
            </a:r>
            <a:r>
              <a:rPr lang="en-US" altLang="ko-KR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햄버거 </a:t>
            </a:r>
            <a:r>
              <a:rPr lang="en-US" altLang="ko-KR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49.5% (33%</a:t>
            </a:r>
            <a:r>
              <a:rPr lang="ko-KR" altLang="en-US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떡볶이로 예측</a:t>
            </a:r>
            <a:r>
              <a:rPr lang="en-US" altLang="ko-KR" sz="16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0356D2-7569-448D-9511-FA72E57A2701}"/>
              </a:ext>
            </a:extLst>
          </p:cNvPr>
          <p:cNvSpPr/>
          <p:nvPr/>
        </p:nvSpPr>
        <p:spPr>
          <a:xfrm>
            <a:off x="2702102" y="2852936"/>
            <a:ext cx="9658593" cy="21602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975E85D-8DEC-42A2-B5BD-01C9D7FF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63" t="-17657" r="563" b="63946"/>
          <a:stretch/>
        </p:blipFill>
        <p:spPr>
          <a:xfrm>
            <a:off x="3181994" y="4776987"/>
            <a:ext cx="1495425" cy="18110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3D5187-87DD-402A-934F-17EA56FDF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159" t="35967" r="-17732" b="27728"/>
          <a:stretch/>
        </p:blipFill>
        <p:spPr>
          <a:xfrm>
            <a:off x="4766237" y="5373216"/>
            <a:ext cx="1927473" cy="12241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90394FE-B97D-4AD2-B1FC-41F6329B1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431"/>
          <a:stretch/>
        </p:blipFill>
        <p:spPr>
          <a:xfrm>
            <a:off x="6693710" y="5335683"/>
            <a:ext cx="1495425" cy="96329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26A5B8-B643-49FC-96EB-C5BE105ED2E8}"/>
              </a:ext>
            </a:extLst>
          </p:cNvPr>
          <p:cNvCxnSpPr>
            <a:cxnSpLocks/>
          </p:cNvCxnSpPr>
          <p:nvPr/>
        </p:nvCxnSpPr>
        <p:spPr>
          <a:xfrm>
            <a:off x="4943872" y="5528634"/>
            <a:ext cx="93882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2EC3FF-AEA4-476A-A384-BD790E6BE0EF}"/>
              </a:ext>
            </a:extLst>
          </p:cNvPr>
          <p:cNvSpPr txBox="1"/>
          <p:nvPr/>
        </p:nvSpPr>
        <p:spPr>
          <a:xfrm>
            <a:off x="4511824" y="5374745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out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6814D-8B7A-435C-8922-83F462BA36BE}"/>
              </a:ext>
            </a:extLst>
          </p:cNvPr>
          <p:cNvSpPr txBox="1"/>
          <p:nvPr/>
        </p:nvSpPr>
        <p:spPr>
          <a:xfrm>
            <a:off x="8477233" y="581732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떡볶이 제거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F3DB813-471C-45CF-AAEA-535E80FE6A56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61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manì ëí ì´ë¯¸ì§ ê²ìê²°ê³¼">
            <a:extLst>
              <a:ext uri="{FF2B5EF4-FFF2-40B4-BE49-F238E27FC236}">
                <a16:creationId xmlns:a16="http://schemas.microsoft.com/office/drawing/2014/main" id="{20191948-9B68-4385-8F0E-AC2303CB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8DDB4E7-B6EC-4167-A578-890B6C873AB3}"/>
              </a:ext>
            </a:extLst>
          </p:cNvPr>
          <p:cNvSpPr/>
          <p:nvPr/>
        </p:nvSpPr>
        <p:spPr>
          <a:xfrm>
            <a:off x="5519936" y="0"/>
            <a:ext cx="6672064" cy="6858000"/>
          </a:xfrm>
          <a:prstGeom prst="rect">
            <a:avLst/>
          </a:prstGeom>
          <a:solidFill>
            <a:schemeClr val="tx1">
              <a:lumMod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A800871-F72D-426E-9902-BFB21C5BBCD6}"/>
              </a:ext>
            </a:extLst>
          </p:cNvPr>
          <p:cNvCxnSpPr>
            <a:cxnSpLocks/>
          </p:cNvCxnSpPr>
          <p:nvPr/>
        </p:nvCxnSpPr>
        <p:spPr>
          <a:xfrm>
            <a:off x="6312024" y="1935613"/>
            <a:ext cx="93610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EAC579E-7325-4A75-AF08-0A25DE9EDAF2}"/>
              </a:ext>
            </a:extLst>
          </p:cNvPr>
          <p:cNvCxnSpPr>
            <a:cxnSpLocks/>
          </p:cNvCxnSpPr>
          <p:nvPr/>
        </p:nvCxnSpPr>
        <p:spPr>
          <a:xfrm>
            <a:off x="6312024" y="711477"/>
            <a:ext cx="93610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82D4E1-D317-498A-B459-4A4EADCDB69C}"/>
              </a:ext>
            </a:extLst>
          </p:cNvPr>
          <p:cNvSpPr txBox="1"/>
          <p:nvPr/>
        </p:nvSpPr>
        <p:spPr>
          <a:xfrm>
            <a:off x="6312024" y="927503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Malgun Gothic Semilight" panose="020B0503020000020004" pitchFamily="34" charset="-127"/>
              </a:rPr>
              <a:t>INDEX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Malgun Gothic Semilight" panose="020B05030200000200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989006E-1E49-4D43-B17A-71BE3BA6A7AD}"/>
              </a:ext>
            </a:extLst>
          </p:cNvPr>
          <p:cNvSpPr txBox="1">
            <a:spLocks/>
          </p:cNvSpPr>
          <p:nvPr/>
        </p:nvSpPr>
        <p:spPr>
          <a:xfrm>
            <a:off x="6312024" y="2533658"/>
            <a:ext cx="2664296" cy="341562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 </a:t>
            </a:r>
            <a:r>
              <a:rPr lang="ko-KR" altLang="en-US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문제제기</a:t>
            </a:r>
            <a:endParaRPr lang="en-US" altLang="ko-KR" sz="2600" spc="12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 </a:t>
            </a:r>
            <a:r>
              <a:rPr lang="ko-KR" altLang="en-US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연구당위성</a:t>
            </a:r>
            <a:endParaRPr lang="en-US" altLang="ko-KR" sz="2600" spc="12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 </a:t>
            </a:r>
            <a:r>
              <a:rPr lang="ko-KR" altLang="en-US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2600" spc="12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 </a:t>
            </a:r>
            <a:r>
              <a:rPr lang="ko-KR" altLang="en-US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연구계획</a:t>
            </a:r>
            <a:endParaRPr lang="en-US" altLang="ko-KR" sz="2600" spc="12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  </a:t>
            </a:r>
            <a:r>
              <a:rPr lang="ko-KR" altLang="en-US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2600" spc="12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 </a:t>
            </a:r>
            <a:r>
              <a:rPr lang="ko-KR" altLang="en-US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2600" spc="12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  </a:t>
            </a:r>
            <a:r>
              <a:rPr lang="ko-KR" altLang="en-US" sz="2600" spc="12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2600" spc="12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9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9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980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685886E-C2A5-4D96-8D60-7E8820573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492896"/>
            <a:ext cx="7632848" cy="3865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32DC45-E143-4E6A-ADCB-71256D97BB76}"/>
              </a:ext>
            </a:extLst>
          </p:cNvPr>
          <p:cNvSpPr txBox="1"/>
          <p:nvPr/>
        </p:nvSpPr>
        <p:spPr>
          <a:xfrm>
            <a:off x="2839657" y="1458360"/>
            <a:ext cx="8234947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학습</a:t>
            </a:r>
            <a:r>
              <a:rPr lang="en-US" altLang="ko-KR" b="1" dirty="0"/>
              <a:t>) </a:t>
            </a:r>
            <a:r>
              <a:rPr lang="ko-KR" altLang="en-US" b="1" dirty="0"/>
              <a:t>영양정보 매칭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테스트시 칼로리 등 영양정보가 출력될 수 있도록 각 음식과 영양정보 매칭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0719B1C-E17C-4D46-A8DB-319793982AC5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104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2DC45-E143-4E6A-ADCB-71256D97BB76}"/>
              </a:ext>
            </a:extLst>
          </p:cNvPr>
          <p:cNvSpPr txBox="1"/>
          <p:nvPr/>
        </p:nvSpPr>
        <p:spPr>
          <a:xfrm>
            <a:off x="2839657" y="1458360"/>
            <a:ext cx="7739619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시각화</a:t>
            </a:r>
            <a:r>
              <a:rPr lang="en-US" altLang="ko-KR" b="1"/>
              <a:t>) </a:t>
            </a:r>
            <a:r>
              <a:rPr lang="ko-KR" altLang="en-US" b="1" dirty="0"/>
              <a:t>영양정보 매칭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입력된 이미지와 영양 정보를 </a:t>
            </a:r>
            <a:r>
              <a:rPr lang="ko-KR" altLang="en-US" dirty="0" err="1">
                <a:sym typeface="Wingdings" panose="05000000000000000000" pitchFamily="2" charset="2"/>
              </a:rPr>
              <a:t>파이썬의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Matplot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및 </a:t>
            </a:r>
            <a:r>
              <a:rPr lang="en-US" altLang="ko-KR" dirty="0">
                <a:sym typeface="Wingdings" panose="05000000000000000000" pitchFamily="2" charset="2"/>
              </a:rPr>
              <a:t>Series</a:t>
            </a:r>
            <a:r>
              <a:rPr lang="ko-KR" altLang="en-US" dirty="0">
                <a:sym typeface="Wingdings" panose="05000000000000000000" pitchFamily="2" charset="2"/>
              </a:rPr>
              <a:t>를 통해 출력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0719B1C-E17C-4D46-A8DB-319793982AC5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20200501_220420">
            <a:extLst>
              <a:ext uri="{FF2B5EF4-FFF2-40B4-BE49-F238E27FC236}">
                <a16:creationId xmlns:a16="http://schemas.microsoft.com/office/drawing/2014/main" id="{A64D1305-3A5E-469D-B9F3-61E34741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41" y="2581963"/>
            <a:ext cx="3640807" cy="383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nn4">
            <a:extLst>
              <a:ext uri="{FF2B5EF4-FFF2-40B4-BE49-F238E27FC236}">
                <a16:creationId xmlns:a16="http://schemas.microsoft.com/office/drawing/2014/main" id="{54BE56E6-202B-4CA9-BAFB-622A3EF2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610344"/>
            <a:ext cx="41338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0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39657" y="1458360"/>
            <a:ext cx="7391767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보완</a:t>
            </a:r>
            <a:r>
              <a:rPr lang="en-US" altLang="ko-KR" b="1" dirty="0"/>
              <a:t>) </a:t>
            </a:r>
            <a:r>
              <a:rPr lang="ko-KR" altLang="en-US" b="1" dirty="0"/>
              <a:t>데이터 수집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총 </a:t>
            </a:r>
            <a:r>
              <a:rPr lang="en-US" altLang="ko-KR" dirty="0">
                <a:sym typeface="Wingdings" panose="05000000000000000000" pitchFamily="2" charset="2"/>
              </a:rPr>
              <a:t>20</a:t>
            </a:r>
            <a:r>
              <a:rPr lang="ko-KR" altLang="en-US" dirty="0">
                <a:sym typeface="Wingdings" panose="05000000000000000000" pitchFamily="2" charset="2"/>
              </a:rPr>
              <a:t>종류의 음식 이미지 수집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각 음식당 약</a:t>
            </a:r>
            <a:r>
              <a:rPr lang="en-US" altLang="ko-KR" dirty="0">
                <a:sym typeface="Wingdings" panose="05000000000000000000" pitchFamily="2" charset="2"/>
              </a:rPr>
              <a:t> 400~600</a:t>
            </a:r>
            <a:r>
              <a:rPr lang="ko-KR" altLang="en-US" dirty="0">
                <a:sym typeface="Wingdings" panose="05000000000000000000" pitchFamily="2" charset="2"/>
              </a:rPr>
              <a:t>개의 이미지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08780E-42A0-4486-86E3-4CC751A7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422411"/>
            <a:ext cx="6768752" cy="436804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92D4F7E-2EAA-428B-A663-91640A3E7F7E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95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39657" y="1458360"/>
            <a:ext cx="6135013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보완</a:t>
            </a:r>
            <a:r>
              <a:rPr lang="en-US" altLang="ko-KR" b="1" dirty="0"/>
              <a:t>) </a:t>
            </a:r>
            <a:r>
              <a:rPr lang="ko-KR" altLang="en-US" b="1" dirty="0"/>
              <a:t>데이터 수집 및 학습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7:3 </a:t>
            </a:r>
            <a:r>
              <a:rPr lang="ko-KR" altLang="en-US" dirty="0">
                <a:sym typeface="Wingdings" panose="05000000000000000000" pitchFamily="2" charset="2"/>
              </a:rPr>
              <a:t>비율로 수집된 이미지를 훈련셋과 검증셋으로 나눔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D46E02-78C3-4FE4-9FEB-7959CDD1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56" y="2635398"/>
            <a:ext cx="4973111" cy="2269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5D567-D6C5-49C8-860B-7AC09DF2E53B}"/>
              </a:ext>
            </a:extLst>
          </p:cNvPr>
          <p:cNvSpPr txBox="1"/>
          <p:nvPr/>
        </p:nvSpPr>
        <p:spPr>
          <a:xfrm>
            <a:off x="9088726" y="2602745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Train set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EC575-6737-45E2-B6AC-E87B2E8817BB}"/>
              </a:ext>
            </a:extLst>
          </p:cNvPr>
          <p:cNvSpPr txBox="1"/>
          <p:nvPr/>
        </p:nvSpPr>
        <p:spPr>
          <a:xfrm>
            <a:off x="9122428" y="4077072"/>
            <a:ext cx="15146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</a:rPr>
              <a:t>Validation set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4E2660-B8D4-433E-BDF0-593E02AB1C11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496943" y="2787411"/>
            <a:ext cx="591783" cy="31795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1291733-67DD-4028-9A69-B78F4DCF4C0A}"/>
              </a:ext>
            </a:extLst>
          </p:cNvPr>
          <p:cNvCxnSpPr>
            <a:cxnSpLocks/>
          </p:cNvCxnSpPr>
          <p:nvPr/>
        </p:nvCxnSpPr>
        <p:spPr>
          <a:xfrm>
            <a:off x="8496943" y="3933056"/>
            <a:ext cx="591783" cy="34436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2B32DC-BCD9-4682-A886-30DBF10A6E49}"/>
              </a:ext>
            </a:extLst>
          </p:cNvPr>
          <p:cNvSpPr txBox="1"/>
          <p:nvPr/>
        </p:nvSpPr>
        <p:spPr>
          <a:xfrm>
            <a:off x="4236377" y="4860129"/>
            <a:ext cx="1691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11,973</a:t>
            </a:r>
            <a:r>
              <a:rPr lang="ko-KR" altLang="en-US" sz="1600" dirty="0"/>
              <a:t>개 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67CB8-EBCD-4418-8D2B-18080467BB24}"/>
              </a:ext>
            </a:extLst>
          </p:cNvPr>
          <p:cNvSpPr txBox="1"/>
          <p:nvPr/>
        </p:nvSpPr>
        <p:spPr>
          <a:xfrm>
            <a:off x="9088726" y="3012254"/>
            <a:ext cx="2101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8,381</a:t>
            </a:r>
            <a:r>
              <a:rPr lang="ko-KR" altLang="en-US" sz="1600" dirty="0"/>
              <a:t>개 이미지</a:t>
            </a:r>
            <a:r>
              <a:rPr lang="en-US" altLang="ko-KR" sz="1600" dirty="0"/>
              <a:t>(70%)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62B967-B62D-44C3-8B56-049552C9FE6B}"/>
              </a:ext>
            </a:extLst>
          </p:cNvPr>
          <p:cNvSpPr txBox="1"/>
          <p:nvPr/>
        </p:nvSpPr>
        <p:spPr>
          <a:xfrm>
            <a:off x="9125459" y="4509120"/>
            <a:ext cx="2101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3,592</a:t>
            </a:r>
            <a:r>
              <a:rPr lang="ko-KR" altLang="en-US" sz="1600" dirty="0"/>
              <a:t>개 이미지</a:t>
            </a:r>
            <a:r>
              <a:rPr lang="en-US" altLang="ko-KR" sz="1600" dirty="0"/>
              <a:t>(30%)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E98468-F750-429B-A41F-274869F386E3}"/>
              </a:ext>
            </a:extLst>
          </p:cNvPr>
          <p:cNvSpPr txBox="1"/>
          <p:nvPr/>
        </p:nvSpPr>
        <p:spPr>
          <a:xfrm>
            <a:off x="5735960" y="5784883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정확도 </a:t>
            </a:r>
            <a:r>
              <a:rPr lang="en-US" altLang="ko-KR" dirty="0"/>
              <a:t>0.6921</a:t>
            </a:r>
            <a:r>
              <a:rPr lang="ko-KR" altLang="en-US" dirty="0"/>
              <a:t> 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F456E428-226A-4E45-BA17-39B5565E4166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35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2DC45-E143-4E6A-ADCB-71256D97BB76}"/>
              </a:ext>
            </a:extLst>
          </p:cNvPr>
          <p:cNvSpPr txBox="1"/>
          <p:nvPr/>
        </p:nvSpPr>
        <p:spPr>
          <a:xfrm>
            <a:off x="2839657" y="1458360"/>
            <a:ext cx="3820277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설계</a:t>
            </a:r>
            <a:r>
              <a:rPr lang="en-US" altLang="ko-KR" b="1" dirty="0"/>
              <a:t>) </a:t>
            </a:r>
            <a:r>
              <a:rPr lang="ko-KR" altLang="en-US" b="1" dirty="0"/>
              <a:t>프로토타입 작성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어플 제작의 대략적 디자인 구성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0719B1C-E17C-4D46-A8DB-319793982AC5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FEF952-943D-42B2-B7A3-3841DD070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00" y="2564903"/>
            <a:ext cx="1913243" cy="3744416"/>
          </a:xfrm>
          <a:prstGeom prst="rect">
            <a:avLst/>
          </a:prstGeom>
        </p:spPr>
      </p:pic>
      <p:pic>
        <p:nvPicPr>
          <p:cNvPr id="7" name="그림 6" descr="음식, 테이블, 사진이(가) 표시된 사진&#10;&#10;자동 생성된 설명">
            <a:extLst>
              <a:ext uri="{FF2B5EF4-FFF2-40B4-BE49-F238E27FC236}">
                <a16:creationId xmlns:a16="http://schemas.microsoft.com/office/drawing/2014/main" id="{DD1F072C-617B-4F4B-847E-CC4C9B2C5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688" y="2508438"/>
            <a:ext cx="1913243" cy="38573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21227E-A0A2-4DA3-8B6C-610F7058D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32" y="2554188"/>
            <a:ext cx="1913252" cy="3811595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608C8860-60BF-49A4-ADDF-9E937E18B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03" y="2564903"/>
            <a:ext cx="1965029" cy="3835296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26E15E48-76B4-45A0-8419-13756856F5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4" y="2540868"/>
            <a:ext cx="1984814" cy="381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07.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결론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21F31ED-0F20-48DD-A537-A211F592003D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DF35EE5A-A126-4799-9586-F1356E59D6FD}"/>
              </a:ext>
            </a:extLst>
          </p:cNvPr>
          <p:cNvSpPr txBox="1">
            <a:spLocks/>
          </p:cNvSpPr>
          <p:nvPr/>
        </p:nvSpPr>
        <p:spPr>
          <a:xfrm>
            <a:off x="2999656" y="2420888"/>
            <a:ext cx="8280920" cy="352839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정확한 칼로리와 음식 성분 정보를 제공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본 연구를 통해 향후 기존의 칼로리 데이터 제공 앱이나 식단관리 앱과 연동하여 사업의 확장 가능성 제시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사진의 각도나 음식의 양에 따라 검증데이터의 정확한 칼로리 계측이 어려운 점을 고려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영양정보데이터 앱을 통해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100g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 칼로리나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인분당 칼로리를 제공하여 사용자가 직접 정보를 선택할 수 있도록 함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633DB-8921-4DE7-9F52-E62FD018C86E}"/>
              </a:ext>
            </a:extLst>
          </p:cNvPr>
          <p:cNvSpPr txBox="1"/>
          <p:nvPr/>
        </p:nvSpPr>
        <p:spPr>
          <a:xfrm>
            <a:off x="2555903" y="1000763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90FE7-1C9B-4546-A700-74E5CE9BFE0A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Conclusion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8756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38550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참고문헌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 Semilight" panose="020B0503020000020004" pitchFamily="34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참고문헌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85148A5-CA55-4F84-9520-403A1893B416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A5197C-21E9-40A2-B1CE-09195537C08C}"/>
              </a:ext>
            </a:extLst>
          </p:cNvPr>
          <p:cNvSpPr/>
          <p:nvPr/>
        </p:nvSpPr>
        <p:spPr>
          <a:xfrm>
            <a:off x="2351584" y="1340768"/>
            <a:ext cx="98404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Dianxun</a:t>
            </a:r>
            <a:r>
              <a:rPr lang="en-US" altLang="ko-KR" dirty="0"/>
              <a:t> Shuai, </a:t>
            </a:r>
            <a:r>
              <a:rPr lang="en-US" altLang="ko-KR" dirty="0" err="1"/>
              <a:t>Yoichiro</a:t>
            </a:r>
            <a:r>
              <a:rPr lang="en-US" altLang="ko-KR" dirty="0"/>
              <a:t> </a:t>
            </a:r>
            <a:r>
              <a:rPr lang="en-US" altLang="ko-KR" dirty="0" err="1"/>
              <a:t>Watandbe</a:t>
            </a:r>
            <a:r>
              <a:rPr lang="en-US" altLang="ko-KR" dirty="0"/>
              <a:t>. (1994). </a:t>
            </a:r>
            <a:r>
              <a:rPr lang="en-US" altLang="ko-KR" b="1" dirty="0"/>
              <a:t>CNN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ICONIP : International Conference On Neural Information Processing, 1(3), 525-530.</a:t>
            </a:r>
          </a:p>
          <a:p>
            <a:endParaRPr lang="en-US" altLang="ko-KR" dirty="0"/>
          </a:p>
          <a:p>
            <a:r>
              <a:rPr lang="ko-KR" altLang="en-US" dirty="0"/>
              <a:t>신동</a:t>
            </a:r>
            <a:r>
              <a:rPr lang="en-US" altLang="ko-KR" dirty="0"/>
              <a:t>, </a:t>
            </a:r>
            <a:r>
              <a:rPr lang="ko-KR" altLang="en-US" dirty="0"/>
              <a:t>김병만</a:t>
            </a:r>
            <a:r>
              <a:rPr lang="en-US" altLang="ko-KR" dirty="0"/>
              <a:t>. (2016). </a:t>
            </a:r>
            <a:r>
              <a:rPr lang="en-US" altLang="ko-KR" b="1" dirty="0"/>
              <a:t>Convolutional Neural Network</a:t>
            </a:r>
            <a:r>
              <a:rPr lang="ko-KR" altLang="en-US" b="1" dirty="0"/>
              <a:t>와 </a:t>
            </a:r>
            <a:r>
              <a:rPr lang="en-US" altLang="ko-KR" b="1" dirty="0" err="1"/>
              <a:t>Tensorflow</a:t>
            </a:r>
            <a:r>
              <a:rPr lang="ko-KR" altLang="en-US" b="1" dirty="0"/>
              <a:t>를 활용한 차량 모델 판별</a:t>
            </a:r>
            <a:r>
              <a:rPr lang="en-US" altLang="ko-KR" b="1" dirty="0"/>
              <a:t>. </a:t>
            </a:r>
            <a:r>
              <a:rPr lang="ko-KR" altLang="en-US" b="1" dirty="0"/>
              <a:t>한국정보과학회 학술발표논문집</a:t>
            </a:r>
            <a:r>
              <a:rPr lang="en-US" altLang="ko-KR" dirty="0"/>
              <a:t>, , 2074-2076.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김정진</a:t>
            </a:r>
            <a:r>
              <a:rPr lang="en-US" altLang="ko-KR" dirty="0"/>
              <a:t>, </a:t>
            </a:r>
            <a:r>
              <a:rPr lang="ko-KR" altLang="en-US" dirty="0"/>
              <a:t>조성욱</a:t>
            </a:r>
            <a:r>
              <a:rPr lang="en-US" altLang="ko-KR" dirty="0"/>
              <a:t>, </a:t>
            </a:r>
            <a:r>
              <a:rPr lang="ko-KR" altLang="en-US" dirty="0"/>
              <a:t>지영민</a:t>
            </a:r>
            <a:r>
              <a:rPr lang="en-US" altLang="ko-KR" dirty="0"/>
              <a:t>. (2017). </a:t>
            </a:r>
            <a:r>
              <a:rPr lang="en-US" altLang="ko-KR" b="1" dirty="0"/>
              <a:t>CNN</a:t>
            </a:r>
            <a:r>
              <a:rPr lang="ko-KR" altLang="en-US" b="1" dirty="0"/>
              <a:t>을 이용한 이미지 분류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Proceedings of KIIT Conference, , 452-453.</a:t>
            </a:r>
          </a:p>
          <a:p>
            <a:endParaRPr lang="en-US" altLang="ko-KR" dirty="0"/>
          </a:p>
          <a:p>
            <a:r>
              <a:rPr lang="ko-KR" altLang="en-US" dirty="0" err="1"/>
              <a:t>류장욱</a:t>
            </a:r>
            <a:r>
              <a:rPr lang="en-US" altLang="ko-KR" dirty="0"/>
              <a:t>, </a:t>
            </a:r>
            <a:r>
              <a:rPr lang="ko-KR" altLang="en-US" dirty="0"/>
              <a:t>이상협</a:t>
            </a:r>
            <a:r>
              <a:rPr lang="en-US" altLang="ko-KR" dirty="0"/>
              <a:t>, </a:t>
            </a:r>
            <a:r>
              <a:rPr lang="ko-KR" altLang="en-US" dirty="0"/>
              <a:t>이종덕</a:t>
            </a:r>
            <a:r>
              <a:rPr lang="en-US" altLang="ko-KR" dirty="0"/>
              <a:t>, </a:t>
            </a:r>
            <a:r>
              <a:rPr lang="ko-KR" altLang="en-US" dirty="0"/>
              <a:t>배태호</a:t>
            </a:r>
            <a:r>
              <a:rPr lang="en-US" altLang="ko-KR" dirty="0"/>
              <a:t>, </a:t>
            </a:r>
            <a:r>
              <a:rPr lang="ko-KR" altLang="en-US" dirty="0" err="1"/>
              <a:t>오병우</a:t>
            </a:r>
            <a:r>
              <a:rPr lang="en-US" altLang="ko-KR" dirty="0"/>
              <a:t>. (2018). </a:t>
            </a:r>
            <a:r>
              <a:rPr lang="en-US" altLang="ko-KR" b="1" dirty="0"/>
              <a:t>CNN </a:t>
            </a:r>
            <a:r>
              <a:rPr lang="ko-KR" altLang="en-US" b="1" dirty="0"/>
              <a:t>기법을 이용한 차량 종류 식별</a:t>
            </a:r>
            <a:r>
              <a:rPr lang="en-US" altLang="ko-KR" dirty="0"/>
              <a:t>. Proceedings of KIIT Conference, , 236-237.</a:t>
            </a:r>
          </a:p>
          <a:p>
            <a:endParaRPr lang="en-US" altLang="ko-KR" dirty="0"/>
          </a:p>
          <a:p>
            <a:r>
              <a:rPr lang="ko-KR" altLang="en-US" dirty="0" err="1"/>
              <a:t>우상연</a:t>
            </a:r>
            <a:r>
              <a:rPr lang="en-US" altLang="ko-KR" dirty="0"/>
              <a:t>, </a:t>
            </a:r>
            <a:r>
              <a:rPr lang="ko-KR" altLang="en-US" dirty="0"/>
              <a:t>이준규</a:t>
            </a:r>
            <a:r>
              <a:rPr lang="en-US" altLang="ko-KR" dirty="0"/>
              <a:t>. (2018). </a:t>
            </a:r>
            <a:r>
              <a:rPr lang="en-US" altLang="ko-KR" b="1" dirty="0"/>
              <a:t>CNN </a:t>
            </a:r>
            <a:r>
              <a:rPr lang="ko-KR" altLang="en-US" b="1" dirty="0"/>
              <a:t>모델 이전학습을 이용하여 고기의 익힘 정도 성능 측정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한국정보과학회 학술발표논문집</a:t>
            </a:r>
            <a:r>
              <a:rPr lang="en-US" altLang="ko-KR" dirty="0"/>
              <a:t>, , 2149-2150.</a:t>
            </a:r>
          </a:p>
          <a:p>
            <a:endParaRPr lang="en-US" altLang="ko-KR" dirty="0"/>
          </a:p>
          <a:p>
            <a:r>
              <a:rPr lang="ko-KR" altLang="en-US" dirty="0"/>
              <a:t>박진현, </a:t>
            </a:r>
            <a:r>
              <a:rPr lang="ko-KR" altLang="en-US" dirty="0" err="1"/>
              <a:t>황광복</a:t>
            </a:r>
            <a:r>
              <a:rPr lang="ko-KR" altLang="en-US" dirty="0"/>
              <a:t>, </a:t>
            </a:r>
            <a:r>
              <a:rPr lang="ko-KR" altLang="en-US" dirty="0" err="1"/>
              <a:t>박희문</a:t>
            </a:r>
            <a:r>
              <a:rPr lang="ko-KR" altLang="en-US" dirty="0"/>
              <a:t>, 최영규. (2019). </a:t>
            </a:r>
            <a:r>
              <a:rPr lang="ko-KR" altLang="en-US" b="1" dirty="0"/>
              <a:t>어종 분류를 위한 </a:t>
            </a:r>
            <a:r>
              <a:rPr lang="ko-KR" altLang="en-US" b="1" dirty="0" err="1"/>
              <a:t>CNN의</a:t>
            </a:r>
            <a:r>
              <a:rPr lang="ko-KR" altLang="en-US" b="1" dirty="0"/>
              <a:t> 적용</a:t>
            </a:r>
            <a:r>
              <a:rPr lang="ko-KR" altLang="en-US" dirty="0"/>
              <a:t>.</a:t>
            </a:r>
            <a:endParaRPr lang="en-US" altLang="ko-KR" dirty="0"/>
          </a:p>
          <a:p>
            <a:r>
              <a:rPr lang="ko-KR" altLang="en-US" dirty="0" err="1"/>
              <a:t>한국정보통신학회논문지</a:t>
            </a:r>
            <a:r>
              <a:rPr lang="ko-KR" altLang="en-US" dirty="0"/>
              <a:t>, 23(1), 39-46.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406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문제제기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01.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문제제기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7D012B34-224A-4131-BC30-6427D4A0DA5F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163F2D9-2B3B-4EF7-AE38-659E5AEE9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31" y="2441268"/>
            <a:ext cx="5378933" cy="3415623"/>
          </a:xfrm>
          <a:prstGeom prst="rect">
            <a:avLst/>
          </a:prstGeom>
        </p:spPr>
      </p:pic>
      <p:sp>
        <p:nvSpPr>
          <p:cNvPr id="31" name="Content Placeholder 14">
            <a:extLst>
              <a:ext uri="{FF2B5EF4-FFF2-40B4-BE49-F238E27FC236}">
                <a16:creationId xmlns:a16="http://schemas.microsoft.com/office/drawing/2014/main" id="{2A7E467D-3A4C-4201-91AF-238216AFC4B4}"/>
              </a:ext>
            </a:extLst>
          </p:cNvPr>
          <p:cNvSpPr txBox="1">
            <a:spLocks/>
          </p:cNvSpPr>
          <p:nvPr/>
        </p:nvSpPr>
        <p:spPr>
          <a:xfrm>
            <a:off x="8079908" y="4332503"/>
            <a:ext cx="3927644" cy="1512168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buFont typeface="+mj-lt"/>
              <a:buAutoNum type="romanU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음식의 성분에 대한 관심이 높아짐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칼로리에 대한 신뢰성 높은 정보는  접근하기가 어려움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가장 간단한 방법인 포털 역시 데이터의 신뢰성이 높지 않음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1955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Problem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823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연구당위성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02.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연구당위성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14">
            <a:extLst>
              <a:ext uri="{FF2B5EF4-FFF2-40B4-BE49-F238E27FC236}">
                <a16:creationId xmlns:a16="http://schemas.microsoft.com/office/drawing/2014/main" id="{2A7E467D-3A4C-4201-91AF-238216AFC4B4}"/>
              </a:ext>
            </a:extLst>
          </p:cNvPr>
          <p:cNvSpPr txBox="1">
            <a:spLocks/>
          </p:cNvSpPr>
          <p:nvPr/>
        </p:nvSpPr>
        <p:spPr>
          <a:xfrm>
            <a:off x="2567608" y="2060848"/>
            <a:ext cx="7632848" cy="280831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기법을 이용하여 음식사진들을 유의미한 확률로 음식을 분류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신뢰성 높은 칼로리와 영양정보를 제공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연구를 통해 타 서비스 확장 제시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1955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Inperativeness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A9CED70-FE37-4590-8591-F7EC7999139D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468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03.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방법론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1955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Methodology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pic>
        <p:nvPicPr>
          <p:cNvPr id="2050" name="Picture 2" descr="data collection icon pngì ëí ì´ë¯¸ì§ ê²ìê²°ê³¼">
            <a:extLst>
              <a:ext uri="{FF2B5EF4-FFF2-40B4-BE49-F238E27FC236}">
                <a16:creationId xmlns:a16="http://schemas.microsoft.com/office/drawing/2014/main" id="{5B07CB52-2E52-48E5-A177-03E85B4B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789743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23FB6-117B-45AF-AF65-4F5A00A8E77F}"/>
              </a:ext>
            </a:extLst>
          </p:cNvPr>
          <p:cNvSpPr txBox="1"/>
          <p:nvPr/>
        </p:nvSpPr>
        <p:spPr>
          <a:xfrm>
            <a:off x="3555663" y="4247101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F38DD-6261-4E0F-9D05-2E245EF0EB7E}"/>
              </a:ext>
            </a:extLst>
          </p:cNvPr>
          <p:cNvSpPr txBox="1"/>
          <p:nvPr/>
        </p:nvSpPr>
        <p:spPr>
          <a:xfrm>
            <a:off x="1670587" y="4840478"/>
            <a:ext cx="5328591" cy="104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 사진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포털 사이트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 algn="ctr"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검색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이미지넷 등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 algn="ctr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칼로리 정보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식품안전나라 식품영양성분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OPEN API</a:t>
            </a:r>
          </a:p>
        </p:txBody>
      </p:sp>
      <p:pic>
        <p:nvPicPr>
          <p:cNvPr id="2052" name="Picture 4" descr="python iconì ëí ì´ë¯¸ì§ ê²ìê²°ê³¼">
            <a:extLst>
              <a:ext uri="{FF2B5EF4-FFF2-40B4-BE49-F238E27FC236}">
                <a16:creationId xmlns:a16="http://schemas.microsoft.com/office/drawing/2014/main" id="{494E20FC-9AD6-4FA3-B480-9730BA6A3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509464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586A29-FDCA-4F28-93E7-81CF76F26900}"/>
              </a:ext>
            </a:extLst>
          </p:cNvPr>
          <p:cNvSpPr txBox="1"/>
          <p:nvPr/>
        </p:nvSpPr>
        <p:spPr>
          <a:xfrm>
            <a:off x="8832304" y="4247101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방법론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E9D6C1-4319-4FAA-B756-3FDA801E7204}"/>
              </a:ext>
            </a:extLst>
          </p:cNvPr>
          <p:cNvSpPr txBox="1"/>
          <p:nvPr/>
        </p:nvSpPr>
        <p:spPr>
          <a:xfrm>
            <a:off x="6917658" y="4848881"/>
            <a:ext cx="5053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딥러닝 모듈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Keras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활용하여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CNN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기법으로 분석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C2E4E7-C715-42FC-BA16-1F4E5E430E81}"/>
              </a:ext>
            </a:extLst>
          </p:cNvPr>
          <p:cNvSpPr/>
          <p:nvPr/>
        </p:nvSpPr>
        <p:spPr>
          <a:xfrm>
            <a:off x="2555903" y="4616433"/>
            <a:ext cx="4011228" cy="81094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C41ACF-F349-4E3A-A358-066DD13DC5B1}"/>
              </a:ext>
            </a:extLst>
          </p:cNvPr>
          <p:cNvSpPr/>
          <p:nvPr/>
        </p:nvSpPr>
        <p:spPr>
          <a:xfrm>
            <a:off x="7438757" y="4625213"/>
            <a:ext cx="4011228" cy="81094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7E400A9-5871-41FC-B2CD-DA86FB7950A9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24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연구계획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04.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연구계획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1955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Plan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D66344-4FC9-49DA-B776-574B8F371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03" y="1832050"/>
            <a:ext cx="3901206" cy="390120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EA0EE2F-CB99-4191-B9A1-27D27D9EB31E}"/>
              </a:ext>
            </a:extLst>
          </p:cNvPr>
          <p:cNvGrpSpPr/>
          <p:nvPr/>
        </p:nvGrpSpPr>
        <p:grpSpPr>
          <a:xfrm>
            <a:off x="6744072" y="1916832"/>
            <a:ext cx="4824536" cy="753854"/>
            <a:chOff x="6428606" y="2262494"/>
            <a:chExt cx="4824536" cy="753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460B30-8341-4552-B46D-EDD5193D2158}"/>
                </a:ext>
              </a:extLst>
            </p:cNvPr>
            <p:cNvSpPr/>
            <p:nvPr/>
          </p:nvSpPr>
          <p:spPr>
            <a:xfrm>
              <a:off x="6919642" y="2514956"/>
              <a:ext cx="4333500" cy="4320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음식 종류 선정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2DC9B81-09B0-470D-B1CC-C2420A01DD8C}"/>
                </a:ext>
              </a:extLst>
            </p:cNvPr>
            <p:cNvSpPr/>
            <p:nvPr/>
          </p:nvSpPr>
          <p:spPr>
            <a:xfrm>
              <a:off x="6428606" y="2262494"/>
              <a:ext cx="753854" cy="7538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961D85-B148-4AED-848E-26C7725DBFAF}"/>
              </a:ext>
            </a:extLst>
          </p:cNvPr>
          <p:cNvGrpSpPr/>
          <p:nvPr/>
        </p:nvGrpSpPr>
        <p:grpSpPr>
          <a:xfrm>
            <a:off x="6744072" y="2756925"/>
            <a:ext cx="4824536" cy="753854"/>
            <a:chOff x="6428606" y="2262494"/>
            <a:chExt cx="4824536" cy="753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B265A8B-44A5-440A-9589-5EE3AA8883B5}"/>
                </a:ext>
              </a:extLst>
            </p:cNvPr>
            <p:cNvSpPr/>
            <p:nvPr/>
          </p:nvSpPr>
          <p:spPr>
            <a:xfrm>
              <a:off x="6919642" y="2514956"/>
              <a:ext cx="4333500" cy="4320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데이터 수집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CBC5E50-64F9-4C90-B4AB-76BE74ED2EE5}"/>
                </a:ext>
              </a:extLst>
            </p:cNvPr>
            <p:cNvSpPr/>
            <p:nvPr/>
          </p:nvSpPr>
          <p:spPr>
            <a:xfrm>
              <a:off x="6428606" y="2262494"/>
              <a:ext cx="753854" cy="7538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139DDBE-033B-4AC0-8A6C-632DBF6AC944}"/>
              </a:ext>
            </a:extLst>
          </p:cNvPr>
          <p:cNvGrpSpPr/>
          <p:nvPr/>
        </p:nvGrpSpPr>
        <p:grpSpPr>
          <a:xfrm>
            <a:off x="6744072" y="3597018"/>
            <a:ext cx="4824536" cy="753854"/>
            <a:chOff x="6428606" y="2262494"/>
            <a:chExt cx="4824536" cy="753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5A8D45E-CC1F-4650-9C07-B5B5914B11A6}"/>
                </a:ext>
              </a:extLst>
            </p:cNvPr>
            <p:cNvSpPr/>
            <p:nvPr/>
          </p:nvSpPr>
          <p:spPr>
            <a:xfrm>
              <a:off x="6919642" y="2514956"/>
              <a:ext cx="4333500" cy="4320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데이터를 학습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3A18EBA-C6DB-42FA-8F0E-A6DC9CD81351}"/>
                </a:ext>
              </a:extLst>
            </p:cNvPr>
            <p:cNvSpPr/>
            <p:nvPr/>
          </p:nvSpPr>
          <p:spPr>
            <a:xfrm>
              <a:off x="6428606" y="2262494"/>
              <a:ext cx="753854" cy="7538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2772D19-631A-43D2-B965-FA55970E6EC6}"/>
              </a:ext>
            </a:extLst>
          </p:cNvPr>
          <p:cNvGrpSpPr/>
          <p:nvPr/>
        </p:nvGrpSpPr>
        <p:grpSpPr>
          <a:xfrm>
            <a:off x="6744072" y="4437112"/>
            <a:ext cx="4824536" cy="753854"/>
            <a:chOff x="6428606" y="2262494"/>
            <a:chExt cx="4824536" cy="753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1F7DA04F-E39C-4003-8E4B-6435CD4117A3}"/>
                </a:ext>
              </a:extLst>
            </p:cNvPr>
            <p:cNvSpPr/>
            <p:nvPr/>
          </p:nvSpPr>
          <p:spPr>
            <a:xfrm>
              <a:off x="6919642" y="2514956"/>
              <a:ext cx="4333500" cy="43204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테스트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70D38AD-F7F2-4CC0-B331-AFCC6D980FF1}"/>
                </a:ext>
              </a:extLst>
            </p:cNvPr>
            <p:cNvSpPr/>
            <p:nvPr/>
          </p:nvSpPr>
          <p:spPr>
            <a:xfrm>
              <a:off x="6428606" y="2262494"/>
              <a:ext cx="753854" cy="7538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22E405-042D-4227-9DF8-D17EC0E1D617}"/>
              </a:ext>
            </a:extLst>
          </p:cNvPr>
          <p:cNvSpPr txBox="1"/>
          <p:nvPr/>
        </p:nvSpPr>
        <p:spPr>
          <a:xfrm>
            <a:off x="8276096" y="5886208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2~4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AA7D4B9-B982-4A58-AB0D-E4A72141E7CB}"/>
              </a:ext>
            </a:extLst>
          </p:cNvPr>
          <p:cNvSpPr/>
          <p:nvPr/>
        </p:nvSpPr>
        <p:spPr>
          <a:xfrm>
            <a:off x="8825794" y="5229200"/>
            <a:ext cx="576064" cy="5494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D942C0F7-F4AA-4ED3-A138-4D3EDD328F95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3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05.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예상결과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49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Expected result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23FB6-117B-45AF-AF65-4F5A00A8E77F}"/>
              </a:ext>
            </a:extLst>
          </p:cNvPr>
          <p:cNvSpPr txBox="1"/>
          <p:nvPr/>
        </p:nvSpPr>
        <p:spPr>
          <a:xfrm>
            <a:off x="3215680" y="3930293"/>
            <a:ext cx="78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C2E4E7-C715-42FC-BA16-1F4E5E430E81}"/>
              </a:ext>
            </a:extLst>
          </p:cNvPr>
          <p:cNvSpPr/>
          <p:nvPr/>
        </p:nvSpPr>
        <p:spPr>
          <a:xfrm>
            <a:off x="2545450" y="4471396"/>
            <a:ext cx="2030399" cy="81094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input iconì ëí ì´ë¯¸ì§ ê²ìê²°ê³¼">
            <a:extLst>
              <a:ext uri="{FF2B5EF4-FFF2-40B4-BE49-F238E27FC236}">
                <a16:creationId xmlns:a16="http://schemas.microsoft.com/office/drawing/2014/main" id="{17D34FC7-AACC-40C9-B4ED-BC10BDD8D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03" y="2204198"/>
            <a:ext cx="1640210" cy="164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1ABA7E7-BF3E-4202-B15F-5F5713A5EB51}"/>
              </a:ext>
            </a:extLst>
          </p:cNvPr>
          <p:cNvSpPr/>
          <p:nvPr/>
        </p:nvSpPr>
        <p:spPr>
          <a:xfrm>
            <a:off x="5019118" y="3269237"/>
            <a:ext cx="788850" cy="661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385425-9279-431F-967E-BBDE9D9DB012}"/>
              </a:ext>
            </a:extLst>
          </p:cNvPr>
          <p:cNvSpPr txBox="1"/>
          <p:nvPr/>
        </p:nvSpPr>
        <p:spPr>
          <a:xfrm>
            <a:off x="2555903" y="4941168"/>
            <a:ext cx="201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음식사진을 투입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8529A9-C3C8-4D65-85BD-B765AF220B90}"/>
              </a:ext>
            </a:extLst>
          </p:cNvPr>
          <p:cNvSpPr txBox="1"/>
          <p:nvPr/>
        </p:nvSpPr>
        <p:spPr>
          <a:xfrm>
            <a:off x="6672064" y="3927693"/>
            <a:ext cx="11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6A00AD-C89B-4EF4-B9F2-9B09139BC1DD}"/>
              </a:ext>
            </a:extLst>
          </p:cNvPr>
          <p:cNvSpPr/>
          <p:nvPr/>
        </p:nvSpPr>
        <p:spPr>
          <a:xfrm>
            <a:off x="6123825" y="4468796"/>
            <a:ext cx="2030399" cy="81094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121F76-30D5-4151-9AFC-93AD1783EC33}"/>
              </a:ext>
            </a:extLst>
          </p:cNvPr>
          <p:cNvSpPr txBox="1"/>
          <p:nvPr/>
        </p:nvSpPr>
        <p:spPr>
          <a:xfrm>
            <a:off x="5743599" y="4757119"/>
            <a:ext cx="2790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투입된 음식사진을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분석하여 가장 확률이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음식을 도출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도출된 음식 칼로리를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찾아 출력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AutoShape 8" descr="process iconì ëí ì´ë¯¸ì§ ê²ìê²°ê³¼">
            <a:extLst>
              <a:ext uri="{FF2B5EF4-FFF2-40B4-BE49-F238E27FC236}">
                <a16:creationId xmlns:a16="http://schemas.microsoft.com/office/drawing/2014/main" id="{35EFFCA0-C0B7-4E2A-BBED-AA8E63FC6F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50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60" name="Picture 12" descr="ê´ë ¨ ì´ë¯¸ì§">
            <a:extLst>
              <a:ext uri="{FF2B5EF4-FFF2-40B4-BE49-F238E27FC236}">
                <a16:creationId xmlns:a16="http://schemas.microsoft.com/office/drawing/2014/main" id="{23E9718A-6CD7-44E9-8261-AE400088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78" y="1812975"/>
            <a:ext cx="2015496" cy="179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D539C66-CAB9-4EBF-AE0B-EE35F1A06F83}"/>
              </a:ext>
            </a:extLst>
          </p:cNvPr>
          <p:cNvSpPr/>
          <p:nvPr/>
        </p:nvSpPr>
        <p:spPr>
          <a:xfrm>
            <a:off x="8709103" y="3252602"/>
            <a:ext cx="788850" cy="661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4C7704-AE2D-4540-9C15-12C91595A89F}"/>
              </a:ext>
            </a:extLst>
          </p:cNvPr>
          <p:cNvSpPr txBox="1"/>
          <p:nvPr/>
        </p:nvSpPr>
        <p:spPr>
          <a:xfrm>
            <a:off x="10272464" y="3927693"/>
            <a:ext cx="115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Output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503294-EB49-4FB6-8CEF-0EEC873BA87D}"/>
              </a:ext>
            </a:extLst>
          </p:cNvPr>
          <p:cNvSpPr/>
          <p:nvPr/>
        </p:nvSpPr>
        <p:spPr>
          <a:xfrm>
            <a:off x="9742661" y="4471252"/>
            <a:ext cx="2030399" cy="81094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862322-8FF2-4FB4-9275-D40960D63697}"/>
              </a:ext>
            </a:extLst>
          </p:cNvPr>
          <p:cNvSpPr txBox="1"/>
          <p:nvPr/>
        </p:nvSpPr>
        <p:spPr>
          <a:xfrm>
            <a:off x="9533144" y="4941168"/>
            <a:ext cx="2458863" cy="64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제공량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기준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칼로리와 영양소 출력</a:t>
            </a:r>
          </a:p>
        </p:txBody>
      </p:sp>
      <p:pic>
        <p:nvPicPr>
          <p:cNvPr id="2062" name="Picture 14" descr="output iconì ëí ì´ë¯¸ì§ ê²ìê²°ê³¼">
            <a:extLst>
              <a:ext uri="{FF2B5EF4-FFF2-40B4-BE49-F238E27FC236}">
                <a16:creationId xmlns:a16="http://schemas.microsoft.com/office/drawing/2014/main" id="{055C005D-184C-439B-8E84-C6E33FD30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530" y="1916089"/>
            <a:ext cx="1683676" cy="168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783C4F7-6686-440D-967B-A7AB21499A97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95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AA74FD-7ED4-4114-9003-FA15D65A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2350941"/>
            <a:ext cx="8019663" cy="42027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39657" y="1458360"/>
            <a:ext cx="7316875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1) </a:t>
            </a:r>
            <a:r>
              <a:rPr lang="ko-KR" altLang="en-US" b="1" dirty="0"/>
              <a:t>음식종류 선정 및 데이터 수집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파이썬 코드를 이용하여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구글</a:t>
            </a:r>
            <a:r>
              <a:rPr lang="en-US" altLang="ko-KR" dirty="0">
                <a:sym typeface="Wingdings" panose="05000000000000000000" pitchFamily="2" charset="2"/>
              </a:rPr>
              <a:t>’, ‘</a:t>
            </a:r>
            <a:r>
              <a:rPr lang="ko-KR" altLang="en-US" dirty="0">
                <a:sym typeface="Wingdings" panose="05000000000000000000" pitchFamily="2" charset="2"/>
              </a:rPr>
              <a:t>네이버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에서 이미지 데이터 </a:t>
            </a:r>
            <a:r>
              <a:rPr lang="ko-KR" altLang="en-US" dirty="0" err="1">
                <a:sym typeface="Wingdings" panose="05000000000000000000" pitchFamily="2" charset="2"/>
              </a:rPr>
              <a:t>크롤링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B586773-CA42-4BF4-867D-865FF7A9DDB6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074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55903" y="100076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50B70-49B9-41D6-80A8-95D891D4653A}"/>
              </a:ext>
            </a:extLst>
          </p:cNvPr>
          <p:cNvSpPr/>
          <p:nvPr/>
        </p:nvSpPr>
        <p:spPr>
          <a:xfrm>
            <a:off x="-24680" y="0"/>
            <a:ext cx="213556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32C12BD-2CDE-49EF-8836-BBC8B02D204C}"/>
              </a:ext>
            </a:extLst>
          </p:cNvPr>
          <p:cNvCxnSpPr>
            <a:cxnSpLocks/>
          </p:cNvCxnSpPr>
          <p:nvPr/>
        </p:nvCxnSpPr>
        <p:spPr>
          <a:xfrm>
            <a:off x="479376" y="2420888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1454FC-1590-4B09-A2FA-06BBC59A743F}"/>
              </a:ext>
            </a:extLst>
          </p:cNvPr>
          <p:cNvSpPr txBox="1"/>
          <p:nvPr/>
        </p:nvSpPr>
        <p:spPr>
          <a:xfrm>
            <a:off x="407368" y="112474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06.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 Semilight" panose="020B0503020000020004" pitchFamily="34" charset="-127"/>
              </a:rPr>
              <a:t>진행상황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8D8ECC3-CE64-4A02-855E-FF0D7A70E31C}"/>
              </a:ext>
            </a:extLst>
          </p:cNvPr>
          <p:cNvCxnSpPr>
            <a:cxnSpLocks/>
          </p:cNvCxnSpPr>
          <p:nvPr/>
        </p:nvCxnSpPr>
        <p:spPr>
          <a:xfrm>
            <a:off x="479376" y="836712"/>
            <a:ext cx="6480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798ADC-2C4E-4FE9-8BBC-765005BD60F7}"/>
              </a:ext>
            </a:extLst>
          </p:cNvPr>
          <p:cNvSpPr txBox="1"/>
          <p:nvPr/>
        </p:nvSpPr>
        <p:spPr>
          <a:xfrm>
            <a:off x="2591764" y="692696"/>
            <a:ext cx="271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Progress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situation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39770-5E48-4A2B-A205-4DFC98B79F17}"/>
              </a:ext>
            </a:extLst>
          </p:cNvPr>
          <p:cNvSpPr txBox="1"/>
          <p:nvPr/>
        </p:nvSpPr>
        <p:spPr>
          <a:xfrm>
            <a:off x="2839657" y="1458360"/>
            <a:ext cx="8234947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1) </a:t>
            </a:r>
            <a:r>
              <a:rPr lang="ko-KR" altLang="en-US" b="1" dirty="0"/>
              <a:t>음식종류 선정 및 데이터 수집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크롤링한 이미지들을 사용할 수 있는 형태로 바꾸기 위해 직접 </a:t>
            </a:r>
            <a:r>
              <a:rPr lang="ko-KR" altLang="en-US" dirty="0" err="1">
                <a:sym typeface="Wingdings" panose="05000000000000000000" pitchFamily="2" charset="2"/>
              </a:rPr>
              <a:t>전처리</a:t>
            </a:r>
            <a:r>
              <a:rPr lang="ko-KR" altLang="en-US" dirty="0">
                <a:sym typeface="Wingdings" panose="05000000000000000000" pitchFamily="2" charset="2"/>
              </a:rPr>
              <a:t> 작업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858E41-9F18-466B-979A-387F06B3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43" y="2420888"/>
            <a:ext cx="8686800" cy="3438525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230A95D-DF3F-4BCB-B098-221A569FF977}"/>
              </a:ext>
            </a:extLst>
          </p:cNvPr>
          <p:cNvSpPr txBox="1">
            <a:spLocks/>
          </p:cNvSpPr>
          <p:nvPr/>
        </p:nvSpPr>
        <p:spPr>
          <a:xfrm>
            <a:off x="335360" y="3738820"/>
            <a:ext cx="1847727" cy="3415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제기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당위성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계획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예상결과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063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프레시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7B79C"/>
      </a:accent1>
      <a:accent2>
        <a:srgbClr val="ECD554"/>
      </a:accent2>
      <a:accent3>
        <a:srgbClr val="D3CEC2"/>
      </a:accent3>
      <a:accent4>
        <a:srgbClr val="C0AD8B"/>
      </a:accent4>
      <a:accent5>
        <a:srgbClr val="7E776A"/>
      </a:accent5>
      <a:accent6>
        <a:srgbClr val="C4B5AC"/>
      </a:accent6>
      <a:hlink>
        <a:srgbClr val="757070"/>
      </a:hlink>
      <a:folHlink>
        <a:srgbClr val="75707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1436</Words>
  <Application>Microsoft Office PowerPoint</Application>
  <PresentationFormat>와이드스크린</PresentationFormat>
  <Paragraphs>459</Paragraphs>
  <Slides>26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08서울남산체 B</vt:lpstr>
      <vt:lpstr>나눔고딕 ExtraBold</vt:lpstr>
      <vt:lpstr>나눔스퀘어 Bold</vt:lpstr>
      <vt:lpstr>나눔스퀘어OTF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김준서</dc:creator>
  <cp:lastModifiedBy>김예하(2016312008)</cp:lastModifiedBy>
  <cp:revision>31</cp:revision>
  <dcterms:created xsi:type="dcterms:W3CDTF">2019-05-25T04:39:37Z</dcterms:created>
  <dcterms:modified xsi:type="dcterms:W3CDTF">2020-10-15T07:18:43Z</dcterms:modified>
</cp:coreProperties>
</file>